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59" r:id="rId6"/>
    <p:sldId id="263" r:id="rId7"/>
    <p:sldId id="265" r:id="rId8"/>
    <p:sldId id="266" r:id="rId9"/>
    <p:sldId id="267" r:id="rId10"/>
    <p:sldId id="268" r:id="rId11"/>
    <p:sldId id="260" r:id="rId12"/>
    <p:sldId id="261" r:id="rId13"/>
    <p:sldId id="269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20798BD-DF3D-41F0-8233-36344DDE7339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25152-16D7-43DC-A909-C66F5DC4B2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604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25152-16D7-43DC-A909-C66F5DC4B2F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143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BA976A-4C66-4930-8EB7-643EF82F3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5DAB5D0-A47C-4EAE-9DE1-792ED6545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A5DBB6-1E8F-412A-B8CC-7F7103ED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2E30A9-528A-44CB-A6DA-15D2DA156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FE9ECAA-102F-43C3-95A5-F01EA04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1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D20DE-B11F-4DB3-AC79-DB577390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F86900-1EAB-418D-A271-E6E168B04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B78F49-02A0-4E43-A42E-94119972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222611-D6F5-4331-8E01-73E6CB6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C58AC6-141F-4A37-AF9C-C97AC05D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29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236F8A0-74A0-4F1E-835B-6676C1C51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60F6D19-83FF-4891-ABC6-CDD3A9109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A0CBEC-DA9C-4296-92AB-DECEBEB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B502EC-3316-415C-9111-40D8123E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E3A182-2638-4804-AED8-7EF7FC93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79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B8B7C2-B773-4C1B-BC70-DCBF2865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1A6204-51BD-4629-AA2B-FAF1CBB4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F99C87-2412-45D0-B3A6-CF529A85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B712736-9CD7-47C3-83A8-CE19060F0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2ABC142-6448-4A48-89D3-98F4B56E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24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7DA087-C595-495A-92FF-184D539E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EFDB7A6-CC83-4789-B797-7E656233D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6B467D-3F6D-4C51-B850-D8196751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62631E-A6EA-46B5-8D04-06DD7CC2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3AF7C8D-D6EF-499F-A7D7-C1C48B4E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10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F13020-BAFE-46D4-9BA2-71759C34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45BA91-BB88-47F9-B630-51F5996D2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B54D4B-82CF-4E90-B4D8-D0F2A8376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BB23771-CE0E-4938-92DB-9EE5BF4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8A01CC-EF69-4079-BA08-062C37B2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7D4E4B-56AA-4B9B-847A-2CD7C4A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785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A0895-4160-4382-8935-7024A328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39D3716-B557-4F4B-B1CE-D49F5038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73D245-2640-43ED-8B4D-0CDEF4A3F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839B7A1-9FCB-408B-981B-0BF38A1C1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2AE7E48-2D30-469D-B215-D53D59DC3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9EB855D-3C33-4D6F-9149-A92B0A85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83E46F8-292D-45E1-89C4-70678F37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0161BD0-4481-47C7-9A11-AC36259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3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CF35E-B4F4-4350-B3F6-53AE65C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85E6E4D-B413-4C2C-97BD-9E3E6E6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CFB2F17-C9EC-455C-895E-C7269B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44CC5D7-015B-4B93-99C8-7EA6D400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56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22325C-49DD-4589-B6AC-6DDA639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C10E3AD9-1313-4122-82B8-D5939C7C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E75630-C200-4BBA-841C-6C308DD9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48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4269AE-FEF0-401C-9E27-224B54F5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22F815-1CB9-4E56-812D-7D1DAD74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C7D7CD-87A0-4C93-B961-97D6BB3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CF045FF-3135-46D1-9A45-FD0F373B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A494A7-E2C5-4076-93B1-ABE20AF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F48B89E-E3E8-4A22-89E4-DBFB53B0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828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B956B6-0D7C-4DED-86ED-FC35B1DA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AE007D4-3E91-433A-BCAB-85F77FB51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D9DB62A-0485-4F6D-B0C0-61494F1A9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3E9D33-8DEA-4226-B249-6B162859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C72F118-BC9D-48CA-A900-B0F6D117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675830F-249A-4BDC-8581-E59E23646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19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DCBD051-4E7E-45A2-AEB5-9F53F0B6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AA15C6-21F8-45CB-8DEB-80873D32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FA26F-BEAB-4A0E-A1CB-333C1AD0A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52AF48-44AE-4B4D-AC00-380180710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E43C63-AE2D-4426-9B07-371F389E7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765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E5ACC6-85A4-4748-9190-6B24911EB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למידת מערכות ברשת חכמה</a:t>
            </a:r>
            <a:br>
              <a:rPr lang="he-IL" dirty="0"/>
            </a:br>
            <a:r>
              <a:rPr lang="he-IL" dirty="0"/>
              <a:t>בשיטות </a:t>
            </a:r>
            <a:r>
              <a:rPr lang="en-US" dirty="0"/>
              <a:t>NILM</a:t>
            </a:r>
            <a:r>
              <a:rPr lang="he-IL" dirty="0"/>
              <a:t> ב</a:t>
            </a:r>
            <a:r>
              <a:rPr lang="en-US" dirty="0"/>
              <a:t>On line</a:t>
            </a:r>
            <a:br>
              <a:rPr lang="en-US" dirty="0"/>
            </a:br>
            <a:r>
              <a:rPr lang="he-IL" sz="3600" dirty="0"/>
              <a:t>פרויקט מס' </a:t>
            </a:r>
            <a:r>
              <a:rPr lang="en-US" sz="3600" dirty="0"/>
              <a:t>19-1-1-1950</a:t>
            </a:r>
            <a:endParaRPr lang="he-IL" sz="36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BE0B10-5829-4EC3-8B83-11EE20255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618" y="4451783"/>
            <a:ext cx="6927273" cy="1655762"/>
          </a:xfrm>
        </p:spPr>
        <p:txBody>
          <a:bodyPr/>
          <a:lstStyle/>
          <a:p>
            <a:r>
              <a:rPr lang="he-IL" u="sng" dirty="0"/>
              <a:t>מבצעים</a:t>
            </a:r>
            <a:r>
              <a:rPr lang="he-IL" dirty="0"/>
              <a:t>: מתן מצליח ואלון </a:t>
            </a:r>
            <a:r>
              <a:rPr lang="he-IL" dirty="0" err="1"/>
              <a:t>סצ'י</a:t>
            </a:r>
            <a:r>
              <a:rPr lang="he-IL" dirty="0"/>
              <a:t>		</a:t>
            </a:r>
          </a:p>
          <a:p>
            <a:r>
              <a:rPr lang="he-IL" u="sng" dirty="0"/>
              <a:t>מנחה</a:t>
            </a:r>
            <a:r>
              <a:rPr lang="he-IL" dirty="0"/>
              <a:t>: ד"ר יובל </a:t>
            </a:r>
            <a:r>
              <a:rPr lang="he-IL" dirty="0" err="1"/>
              <a:t>בק</a:t>
            </a:r>
            <a:r>
              <a:rPr lang="he-IL" dirty="0"/>
              <a:t>      			 </a:t>
            </a:r>
          </a:p>
          <a:p>
            <a:r>
              <a:rPr lang="he-IL" dirty="0"/>
              <a:t>     </a:t>
            </a:r>
            <a:r>
              <a:rPr lang="he-IL" u="sng" dirty="0"/>
              <a:t>מקום ביצוע הפרויקט: </a:t>
            </a:r>
            <a:r>
              <a:rPr lang="he-IL" dirty="0"/>
              <a:t>אוניברסיטת תל אביב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5532AB-6777-44B6-A796-FC598A4AA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2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להגדיר את עלות  צריכת החשמל החודשית</a:t>
            </a:r>
          </a:p>
          <a:p>
            <a:pPr marL="0" indent="0">
              <a:buNone/>
            </a:pPr>
            <a:r>
              <a:rPr lang="he-IL" dirty="0"/>
              <a:t>שלו בשביל לראות תוצאות נכונות מבחינה כלכלית בגרפים</a:t>
            </a:r>
          </a:p>
          <a:p>
            <a:pPr marL="0" indent="0">
              <a:buNone/>
            </a:pPr>
            <a:r>
              <a:rPr lang="he-IL" dirty="0"/>
              <a:t>שעוסקים בעלות החשמל.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הגדרות</a:t>
            </a:r>
          </a:p>
        </p:txBody>
      </p:sp>
      <p:pic>
        <p:nvPicPr>
          <p:cNvPr id="7" name="settings with graph">
            <a:hlinkClick r:id="" action="ppaction://media"/>
            <a:extLst>
              <a:ext uri="{FF2B5EF4-FFF2-40B4-BE49-F238E27FC236}">
                <a16:creationId xmlns:a16="http://schemas.microsoft.com/office/drawing/2014/main" id="{2533D3CE-5FED-413F-90E3-A2EE83AE6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62" y="1122363"/>
            <a:ext cx="2793330" cy="558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884866-F15E-4049-801B-E4D96E956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תוצאות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6CE5D8-24E3-47BB-BBA1-8C8E771AD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האלגוריתם שלנו מצליח בצורה תקנית לזהות את כל המכשירים שיש להם הספק שערכו גדול מ – </a:t>
            </a:r>
            <a:r>
              <a:rPr lang="en-US" dirty="0"/>
              <a:t>0.5KW</a:t>
            </a:r>
            <a:r>
              <a:rPr lang="he-IL" dirty="0"/>
              <a:t> (על מאגר המדידות שברשותנו).</a:t>
            </a:r>
          </a:p>
          <a:p>
            <a:endParaRPr lang="he-IL" dirty="0"/>
          </a:p>
          <a:p>
            <a:pPr marL="0" indent="0">
              <a:buNone/>
            </a:pPr>
            <a:r>
              <a:rPr lang="he-IL" dirty="0"/>
              <a:t>דוגמה: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550BDA-7FD2-46F3-AB01-EDBE9D636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AC02DC1-7E71-4405-B9C9-2FCB1DAFF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84" y="3759199"/>
            <a:ext cx="3361564" cy="2311599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EE4C4423-D880-44CA-8E18-7B68097FF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657" y="3759198"/>
            <a:ext cx="3385001" cy="2311599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85C7379-B1B1-459D-B4E5-0038E9D9A208}"/>
              </a:ext>
            </a:extLst>
          </p:cNvPr>
          <p:cNvSpPr txBox="1"/>
          <p:nvPr/>
        </p:nvSpPr>
        <p:spPr>
          <a:xfrm>
            <a:off x="2161309" y="3288145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ההספק הכולל: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D1F7647-F106-4533-A74B-0F053F957744}"/>
              </a:ext>
            </a:extLst>
          </p:cNvPr>
          <p:cNvSpPr txBox="1"/>
          <p:nvPr/>
        </p:nvSpPr>
        <p:spPr>
          <a:xfrm>
            <a:off x="5017420" y="3283700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החלוקה:</a:t>
            </a:r>
          </a:p>
        </p:txBody>
      </p:sp>
    </p:spTree>
    <p:extLst>
      <p:ext uri="{BB962C8B-B14F-4D97-AF65-F5344CB8AC3E}">
        <p14:creationId xmlns:p14="http://schemas.microsoft.com/office/powerpoint/2010/main" val="2433316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D279543-6E86-4058-B823-CD56BFC5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להמשך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BF1819-6BAB-486D-BE71-2B486FF98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באלגוריתמים מבוססי למידה חישובית/למידה מחיזוקים/ למידה עמוקה לצורך שיפור האלגוריתם.</a:t>
            </a:r>
          </a:p>
          <a:p>
            <a:r>
              <a:rPr lang="he-IL" dirty="0"/>
              <a:t>שימוש בפרמטרים נוספים שנמדדים על ידי המונה לצורך </a:t>
            </a:r>
            <a:r>
              <a:rPr lang="he-IL"/>
              <a:t>קבלת הערכה טובה יותר.</a:t>
            </a:r>
            <a:endParaRPr lang="he-IL" dirty="0"/>
          </a:p>
          <a:p>
            <a:r>
              <a:rPr lang="he-IL" dirty="0"/>
              <a:t>שימוש בפלטי האלגוריתם לצורך זיהוי חריגות בהתנהגות של מכשירים, ובכך לזהות תקלות עתידיות ולהתריע על המשתמש בפרויקט עליהן (לצורך תיקון המכשיר לפני התקלה או קניית מכשיר חדש).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EE01CA-C9EC-464D-B5E2-E0BE14C5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7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922D77-173E-4559-A252-1DE687522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21364" y="2378653"/>
            <a:ext cx="10515600" cy="1325563"/>
          </a:xfrm>
        </p:spPr>
        <p:txBody>
          <a:bodyPr/>
          <a:lstStyle/>
          <a:p>
            <a:r>
              <a:rPr lang="he-IL" dirty="0"/>
              <a:t>שאלות?</a:t>
            </a:r>
          </a:p>
        </p:txBody>
      </p:sp>
    </p:spTree>
    <p:extLst>
      <p:ext uri="{BB962C8B-B14F-4D97-AF65-F5344CB8AC3E}">
        <p14:creationId xmlns:p14="http://schemas.microsoft.com/office/powerpoint/2010/main" val="979803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E869ED-9666-4269-9905-AFA6F15A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מבוא- </a:t>
            </a:r>
            <a:r>
              <a:rPr lang="en-US" dirty="0"/>
              <a:t>NILM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49CA143-8640-4FDC-9D4D-20E76CFC1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בימינו, המידע הנגיש לצרכן על רשת החשמל מוגבל לכמות החשמל הכוללת שבה השתמש.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(</a:t>
            </a:r>
            <a:r>
              <a:rPr lang="en-US" dirty="0"/>
              <a:t>Non Intrusive Load Monitoring</a:t>
            </a:r>
            <a:r>
              <a:rPr lang="he-IL" dirty="0"/>
              <a:t>), הוא הרעיון להציג לצרכן מידע עבור כל מכשיר ברשת החשמל הביתית, על ידי ניתוח וזיהוי מידע של מונה חכם הדוגם בו זמנית את כל הרשת.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נחשב לזול וקל לתחזוקה, לעומת רעיונות אחרים כמו </a:t>
            </a:r>
            <a:r>
              <a:rPr lang="en-US" dirty="0"/>
              <a:t>ILM</a:t>
            </a:r>
            <a:r>
              <a:rPr lang="he-IL" dirty="0"/>
              <a:t> (</a:t>
            </a:r>
            <a:r>
              <a:rPr lang="en-US" dirty="0"/>
              <a:t>Intrusive Load Monitoring</a:t>
            </a:r>
            <a:r>
              <a:rPr lang="he-IL" dirty="0"/>
              <a:t>) שבה לכל מכשיר יש מונה.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4E65F4F-EB85-4397-B8E5-C119F8DD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1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FF7E895-AEAA-4F76-B065-37BB1B5A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מטרות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4438B0-D558-4F95-8438-6CDF0E16D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בניית אלגוריתם </a:t>
            </a:r>
            <a:r>
              <a:rPr lang="en-US" dirty="0"/>
              <a:t>NILM</a:t>
            </a:r>
            <a:r>
              <a:rPr lang="he-IL" dirty="0"/>
              <a:t> המשתמש במונה חכם של חברת </a:t>
            </a:r>
            <a:r>
              <a:rPr lang="en-US" dirty="0"/>
              <a:t>SATEC</a:t>
            </a:r>
            <a:r>
              <a:rPr lang="he-IL" dirty="0"/>
              <a:t>.</a:t>
            </a:r>
            <a:endParaRPr lang="en-US" dirty="0"/>
          </a:p>
          <a:p>
            <a:r>
              <a:rPr lang="he-IL" dirty="0"/>
              <a:t>יצירת בסיס נתונים דינאמי של מכשירים.</a:t>
            </a:r>
          </a:p>
          <a:p>
            <a:r>
              <a:rPr lang="he-IL" dirty="0"/>
              <a:t>בניית ממשק משתמש המציג את כל המידע.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1E8BCB-2D2B-4410-A07C-B28417849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9A2007C-EDBF-4F9B-B273-FB70788B68FD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9DD86E11-5371-4F56-8159-61904B7F9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29352139-6C08-47ED-A90A-ABF17FAB8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חץ: למטה 7">
              <a:extLst>
                <a:ext uri="{FF2B5EF4-FFF2-40B4-BE49-F238E27FC236}">
                  <a16:creationId xmlns:a16="http://schemas.microsoft.com/office/drawing/2014/main" id="{FC2E9438-E92F-4840-B6D8-372EC5E5B9E9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9" name="תיבת טקסט 2">
              <a:extLst>
                <a:ext uri="{FF2B5EF4-FFF2-40B4-BE49-F238E27FC236}">
                  <a16:creationId xmlns:a16="http://schemas.microsoft.com/office/drawing/2014/main" id="{4EE0ADB4-3393-4E11-B350-31F57C56B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32C150A5-6382-44CF-BEAC-3BCED9E573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B895DBAC-4C74-4328-8ECE-6FCE27054612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2" name="תיבת טקסט 2">
              <a:extLst>
                <a:ext uri="{FF2B5EF4-FFF2-40B4-BE49-F238E27FC236}">
                  <a16:creationId xmlns:a16="http://schemas.microsoft.com/office/drawing/2014/main" id="{7EBA4CCD-4AD9-46D2-ACEB-9637396B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0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FE6A7-E540-4736-B896-BE995F32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מדידות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2E8D8A0-C644-48FA-A799-AEA58651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מדידות הנתונים מתבצעות על ידי תוכנת </a:t>
            </a:r>
            <a:r>
              <a:rPr lang="en-US" dirty="0"/>
              <a:t>PAS</a:t>
            </a:r>
            <a:r>
              <a:rPr lang="he-IL" dirty="0"/>
              <a:t> של חברת </a:t>
            </a:r>
            <a:r>
              <a:rPr lang="en-US" dirty="0"/>
              <a:t>SATEC</a:t>
            </a:r>
            <a:r>
              <a:rPr lang="he-IL" dirty="0"/>
              <a:t>, ונשמרות בתור מסד נתונים בפורמט </a:t>
            </a:r>
            <a:r>
              <a:rPr lang="en-US" dirty="0"/>
              <a:t>MDB</a:t>
            </a:r>
            <a:r>
              <a:rPr lang="he-IL" dirty="0"/>
              <a:t>.</a:t>
            </a:r>
          </a:p>
          <a:p>
            <a:r>
              <a:rPr lang="he-IL" dirty="0"/>
              <a:t>בנינו מאקרו להמרת קבצי </a:t>
            </a:r>
            <a:r>
              <a:rPr lang="en-US" dirty="0"/>
              <a:t>MDB</a:t>
            </a:r>
            <a:r>
              <a:rPr lang="he-IL" dirty="0"/>
              <a:t> לקבצי </a:t>
            </a:r>
            <a:r>
              <a:rPr lang="en-US" dirty="0"/>
              <a:t>CSV</a:t>
            </a:r>
            <a:r>
              <a:rPr lang="he-IL" dirty="0"/>
              <a:t> אשר				 רץ בצורה מחזורית (כל 5 דקות).</a:t>
            </a:r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48D3B91-6ADE-4D16-BB42-3F5D3E4D4490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5" name="תיבת טקסט 2">
              <a:extLst>
                <a:ext uri="{FF2B5EF4-FFF2-40B4-BE49-F238E27FC236}">
                  <a16:creationId xmlns:a16="http://schemas.microsoft.com/office/drawing/2014/main" id="{06E5EB36-1A40-4338-B088-ADDACF477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6E56475D-1CD0-411A-B2B4-DDC7196AD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חץ: למטה 6">
              <a:extLst>
                <a:ext uri="{FF2B5EF4-FFF2-40B4-BE49-F238E27FC236}">
                  <a16:creationId xmlns:a16="http://schemas.microsoft.com/office/drawing/2014/main" id="{7A577FA1-6F4A-48F6-8519-305FBC5FA661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74911944-C1C2-486B-87D5-0C73C62EC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חץ: למטה 8">
              <a:extLst>
                <a:ext uri="{FF2B5EF4-FFF2-40B4-BE49-F238E27FC236}">
                  <a16:creationId xmlns:a16="http://schemas.microsoft.com/office/drawing/2014/main" id="{5F6FB724-F821-4178-840E-E033D35185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7BFE8EC7-AB4E-486C-8294-36DFB969B4EC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תיבת טקסט 2">
              <a:extLst>
                <a:ext uri="{FF2B5EF4-FFF2-40B4-BE49-F238E27FC236}">
                  <a16:creationId xmlns:a16="http://schemas.microsoft.com/office/drawing/2014/main" id="{64C7D96D-161B-4ABE-BBD6-57CA5D175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8835A3-F7BB-45D9-AD03-DD5D91EA6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36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זיהוי המאורעות ברשת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חישוב הפרשי </a:t>
            </a:r>
            <a:r>
              <a:rPr lang="he-IL" dirty="0" err="1"/>
              <a:t>ההספקים</a:t>
            </a:r>
            <a:r>
              <a:rPr lang="he-IL" dirty="0"/>
              <a:t> בין כל זוג דגימות סמוכות.</a:t>
            </a:r>
          </a:p>
          <a:p>
            <a:r>
              <a:rPr lang="he-IL" dirty="0"/>
              <a:t>סינון כל ההפרשים האבסולוטיים הנמוכים מסף שנקבע.</a:t>
            </a:r>
          </a:p>
          <a:p>
            <a:r>
              <a:rPr lang="he-IL" dirty="0"/>
              <a:t>התאמה בין עלייה בהספק לירידה בהספק לפי גדלים			     אבסולוטיים (ובכך להגדיר מאורע ברשת).</a:t>
            </a:r>
          </a:p>
          <a:p>
            <a:r>
              <a:rPr lang="he-IL" dirty="0"/>
              <a:t>סינון נוסף לפי משך זמן של מאורע.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9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e-IL" dirty="0"/>
                  <a:t>בניית מדד דמיון בין מאורע למכשיר, המבוסס על אינטרפולציה של </a:t>
                </a:r>
                <a:r>
                  <a:rPr lang="en-US" dirty="0"/>
                  <a:t>similarity</a:t>
                </a:r>
                <a:r>
                  <a:rPr lang="he-IL" dirty="0"/>
                  <a:t> לפי דמיון בפרמטרים: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r>
                  <a:rPr lang="he-IL" dirty="0"/>
                  <a:t>כאשר דמיון פרמטרים התבצע לפי: הספק,					 עיוות בזרם (</a:t>
                </a:r>
                <a:r>
                  <a:rPr lang="en-US" dirty="0"/>
                  <a:t>current THD</a:t>
                </a:r>
                <a:r>
                  <a:rPr lang="he-IL" dirty="0"/>
                  <a:t>), שעה ביום, התפלגות 			     חיבור לפי פאזות.</a:t>
                </a:r>
              </a:p>
              <a:p>
                <a:r>
                  <a:rPr lang="he-IL" dirty="0"/>
                  <a:t>בהנחה שהמכשיר בעל הציון הטוב ביותר עבר סף				 מסוים, המאורע קושר אליו, אחרת הגדרנו מכשיר חדש			 במערכת.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0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קישור המאורעות למכשירים</a:t>
            </a:r>
          </a:p>
        </p:txBody>
      </p:sp>
    </p:spTree>
    <p:extLst>
      <p:ext uri="{BB962C8B-B14F-4D97-AF65-F5344CB8AC3E}">
        <p14:creationId xmlns:p14="http://schemas.microsoft.com/office/powerpoint/2010/main" val="334992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בעת זיהוי מאורע המודל שולח למשתמש התראה דרך האפליקציה.</a:t>
            </a:r>
          </a:p>
          <a:p>
            <a:r>
              <a:rPr lang="he-IL" dirty="0"/>
              <a:t>ההתראה מפנה אותו למסך</a:t>
            </a:r>
          </a:p>
          <a:p>
            <a:pPr marL="0" indent="0">
              <a:buNone/>
            </a:pPr>
            <a:r>
              <a:rPr lang="he-IL" dirty="0"/>
              <a:t> הוספת המכשירים.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</a:t>
            </a:r>
            <a:r>
              <a:rPr lang="he-IL"/>
              <a:t>פנייה למשתמש</a:t>
            </a:r>
            <a:endParaRPr lang="he-IL" dirty="0"/>
          </a:p>
        </p:txBody>
      </p:sp>
      <p:pic>
        <p:nvPicPr>
          <p:cNvPr id="5" name="notification_trim">
            <a:hlinkClick r:id="" action="ppaction://media"/>
            <a:extLst>
              <a:ext uri="{FF2B5EF4-FFF2-40B4-BE49-F238E27FC236}">
                <a16:creationId xmlns:a16="http://schemas.microsoft.com/office/drawing/2014/main" id="{6298CBB2-000D-4650-BF00-7811E35C4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93841" y="2226026"/>
            <a:ext cx="2305536" cy="46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3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יכול להוסיף למאגר מכשירים ולמחוק מכשירים</a:t>
            </a:r>
          </a:p>
          <a:p>
            <a:pPr marL="0" indent="0">
              <a:buNone/>
            </a:pPr>
            <a:r>
              <a:rPr lang="he-IL" dirty="0"/>
              <a:t>קיימים.</a:t>
            </a:r>
          </a:p>
          <a:p>
            <a:r>
              <a:rPr lang="he-IL" dirty="0"/>
              <a:t>בנוסף המשתמש יכול לראות את רשימת המכשירים</a:t>
            </a:r>
          </a:p>
          <a:p>
            <a:pPr marL="0" indent="0">
              <a:buNone/>
            </a:pPr>
            <a:r>
              <a:rPr lang="he-IL" dirty="0"/>
              <a:t> שזוהו ונוספו.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261"/>
            <a:ext cx="10515600" cy="1325563"/>
          </a:xfrm>
        </p:spPr>
        <p:txBody>
          <a:bodyPr>
            <a:normAutofit/>
          </a:bodyPr>
          <a:lstStyle/>
          <a:p>
            <a:r>
              <a:rPr lang="he-IL" dirty="0"/>
              <a:t>מימוש -תכונות נוספות של האפליקציה –</a:t>
            </a:r>
            <a:br>
              <a:rPr lang="he-IL" dirty="0"/>
            </a:br>
            <a:r>
              <a:rPr lang="he-IL" dirty="0"/>
              <a:t> הצגת רשימה והוספת ומחיקת מכשירים</a:t>
            </a:r>
          </a:p>
        </p:txBody>
      </p:sp>
      <p:pic>
        <p:nvPicPr>
          <p:cNvPr id="6" name="add remove list">
            <a:hlinkClick r:id="" action="ppaction://media"/>
            <a:extLst>
              <a:ext uri="{FF2B5EF4-FFF2-40B4-BE49-F238E27FC236}">
                <a16:creationId xmlns:a16="http://schemas.microsoft.com/office/drawing/2014/main" id="{4139D7CE-1671-44F2-A3AD-62C3EFCA8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7933" y="1032982"/>
            <a:ext cx="2841704" cy="5683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לצפות באפליקציה במידע שנאסף על ידי</a:t>
            </a:r>
          </a:p>
          <a:p>
            <a:pPr marL="0" indent="0">
              <a:buNone/>
            </a:pPr>
            <a:r>
              <a:rPr lang="he-IL" dirty="0"/>
              <a:t> האלגוריתם בכמה דרכים לבחירתו.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הצגת מידע</a:t>
            </a:r>
          </a:p>
        </p:txBody>
      </p:sp>
      <p:pic>
        <p:nvPicPr>
          <p:cNvPr id="21" name="data_Trim">
            <a:hlinkClick r:id="" action="ppaction://media"/>
            <a:extLst>
              <a:ext uri="{FF2B5EF4-FFF2-40B4-BE49-F238E27FC236}">
                <a16:creationId xmlns:a16="http://schemas.microsoft.com/office/drawing/2014/main" id="{B32ABD6D-C16B-40A4-8EDF-F3C23141A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3774" y="1264370"/>
            <a:ext cx="2736924" cy="54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675</Words>
  <Application>Microsoft Office PowerPoint</Application>
  <PresentationFormat>Widescreen</PresentationFormat>
  <Paragraphs>83</Paragraphs>
  <Slides>13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ערכת נושא Office</vt:lpstr>
      <vt:lpstr>למידת מערכות ברשת חכמה בשיטות NILM בOn line פרויקט מס' 19-1-1-1950</vt:lpstr>
      <vt:lpstr>מבוא- NILM</vt:lpstr>
      <vt:lpstr>מטרות הפרויקט</vt:lpstr>
      <vt:lpstr>מימוש- מדידות הנתונים</vt:lpstr>
      <vt:lpstr>מימוש- זיהוי המאורעות ברשת</vt:lpstr>
      <vt:lpstr>מימוש- קישור המאורעות למכשירים</vt:lpstr>
      <vt:lpstr>מימוש- פנייה למשתמש</vt:lpstr>
      <vt:lpstr>מימוש -תכונות נוספות של האפליקציה –  הצגת רשימה והוספת ומחיקת מכשירים</vt:lpstr>
      <vt:lpstr>מימוש- תכונות נוספות של האפליקציה – הצגת מידע</vt:lpstr>
      <vt:lpstr>מימוש- תכונות נוספות של האפליקציה – הגדרות</vt:lpstr>
      <vt:lpstr>תוצאות</vt:lpstr>
      <vt:lpstr>הצעות להמשך</vt:lpstr>
      <vt:lpstr>שאלות?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למידת מערכות ברשת חכמה בשיטות NILM בOnline פרויקט מס' 19-1-1-1950</dc:title>
  <dc:creator>מתן מצליח</dc:creator>
  <cp:lastModifiedBy>אלון סצ`י</cp:lastModifiedBy>
  <cp:revision>47</cp:revision>
  <dcterms:created xsi:type="dcterms:W3CDTF">2020-07-20T07:57:45Z</dcterms:created>
  <dcterms:modified xsi:type="dcterms:W3CDTF">2020-07-20T15:40:31Z</dcterms:modified>
</cp:coreProperties>
</file>

<file path=docProps/thumbnail.jpeg>
</file>